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7" r:id="rId2"/>
    <p:sldId id="264" r:id="rId3"/>
    <p:sldId id="269" r:id="rId4"/>
    <p:sldId id="265" r:id="rId5"/>
    <p:sldId id="266" r:id="rId6"/>
    <p:sldId id="268" r:id="rId7"/>
    <p:sldId id="256" r:id="rId8"/>
    <p:sldId id="261" r:id="rId9"/>
    <p:sldId id="270" r:id="rId10"/>
    <p:sldId id="271" r:id="rId11"/>
    <p:sldId id="259" r:id="rId12"/>
    <p:sldId id="263" r:id="rId13"/>
    <p:sldId id="258" r:id="rId14"/>
    <p:sldId id="257" r:id="rId15"/>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ACE26-63F2-4B6E-8629-CFDB325B940E}" v="91" dt="2023-11-19T09:50:05.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94" autoAdjust="0"/>
  </p:normalViewPr>
  <p:slideViewPr>
    <p:cSldViewPr>
      <p:cViewPr varScale="1">
        <p:scale>
          <a:sx n="117" d="100"/>
          <a:sy n="117" d="100"/>
        </p:scale>
        <p:origin x="798" y="10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viewProps" Target="viewProps.xml" Id="rId18" /><Relationship Type="http://schemas.openxmlformats.org/officeDocument/2006/relationships/slide" Target="slides/slide2.xml" Id="rId3"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presProps" Target="presProps.xml" Id="rId17" /><Relationship Type="http://schemas.openxmlformats.org/officeDocument/2006/relationships/slide" Target="slides/slide1.xml" Id="rId2" /><Relationship Type="http://schemas.openxmlformats.org/officeDocument/2006/relationships/notesMaster" Target="notesMasters/notesMaster1.xml" Id="rId16" /><Relationship Type="http://schemas.openxmlformats.org/officeDocument/2006/relationships/tableStyles" Target="tableStyles.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9.xml" Id="rId10" /><Relationship Type="http://schemas.openxmlformats.org/officeDocument/2006/relationships/theme" Target="theme/theme1.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microsoft.com/office/2015/10/relationships/revisionInfo" Target="revisionInfo.xml" Id="rId22"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19-11-2023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‹nr.›</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nl-NL" dirty="0"/>
              <a:t>Stel dat je natuurkunde leuk vindt. En dat je natuurkundige zou worden. In wat voor beroepen zou je dan terecht kunnen komen?</a:t>
            </a: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8</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Dus neem deze brug ergens in Frankrijk. Door natuurkunde weten we dat die draden aan de pilaren een brug kunnen op hoogte houden. Door civiele techniek weten we hoe dik de kabels moeten zijn. En technici samen met ingenieurs </a:t>
            </a:r>
            <a:r>
              <a:rPr lang="nl-NL" dirty="0" err="1"/>
              <a:t>verzinnnen</a:t>
            </a:r>
            <a:r>
              <a:rPr lang="nl-NL" dirty="0"/>
              <a:t> dat er van die rode ondersteuningen nodig zijn tijdens de bouw. Tot slot zijn er betonwerkers die het beton storten. Zo is iedereen nodig. Van technici en ambachtsmensen zijn er de meeste nodig en van onderzoekers het minste. Maar nodig zijn ze allemaal.</a:t>
            </a:r>
          </a:p>
        </p:txBody>
      </p:sp>
      <p:sp>
        <p:nvSpPr>
          <p:cNvPr id="4" name="Slide Number Placeholder 3"/>
          <p:cNvSpPr>
            <a:spLocks noGrp="1"/>
          </p:cNvSpPr>
          <p:nvPr>
            <p:ph type="sldNum" sz="quarter" idx="5"/>
          </p:nvPr>
        </p:nvSpPr>
        <p:spPr/>
        <p:txBody>
          <a:bodyPr/>
          <a:lstStyle/>
          <a:p>
            <a:fld id="{65D23C52-D5D1-47F7-96C3-E68993887164}" type="slidenum">
              <a:rPr lang="nl-NL" smtClean="0"/>
              <a:t>6</a:t>
            </a:fld>
            <a:endParaRPr lang="nl-NL"/>
          </a:p>
        </p:txBody>
      </p:sp>
    </p:spTree>
    <p:extLst>
      <p:ext uri="{BB962C8B-B14F-4D97-AF65-F5344CB8AC3E}">
        <p14:creationId xmlns:p14="http://schemas.microsoft.com/office/powerpoint/2010/main" val="7458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Wetenschap is zeg maar “het weten”. En dan niet denken dat je het weet, maar het echt weten. Daar is heel veel over te vertellen, maar dat komt een andere keer. Laten we kijken wat voor wetenschap er zijn.</a:t>
            </a:r>
          </a:p>
          <a:p>
            <a:r>
              <a:rPr lang="nl-NL" dirty="0"/>
              <a:t>Natuurkunde is een voorbeeld van zuiver wetenschap. Willen weten om het weten, zonder dat het perse nut heeft. Andere van zulke zuivere wetenschappen zijn Wiskunde, Biologie, Scheikunde, Sterrenkunde en zo zijn er nog veel meer. Wat we daar doen is vragen stellen en dan onderzoek doen om de antwoorden te vinden.</a:t>
            </a:r>
          </a:p>
          <a:p>
            <a:r>
              <a:rPr lang="nl-NL" dirty="0"/>
              <a:t>Maar er is ook wetenschap die kan helpen om problemen op te lossen. Dat noemen we toegepaste wetenschap. Bijvoorbeeld Elektrotechniek, Civiele techniek (b.v. bruggen bouwen, huizen bouwen </a:t>
            </a:r>
            <a:r>
              <a:rPr lang="nl-NL" dirty="0" err="1"/>
              <a:t>enz</a:t>
            </a:r>
            <a:r>
              <a:rPr lang="nl-NL" dirty="0"/>
              <a:t>), Werktuigbouwkunde, Biotechnologie en veel meer. Daarbij zeggen we “dit is mijn probleem” en gaan we een oplossing ontwerpen.</a:t>
            </a:r>
          </a:p>
          <a:p>
            <a:r>
              <a:rPr lang="nl-NL" dirty="0"/>
              <a:t>Maar als je die oplossing hebt ontworpen, b.v. een brug over een kanaal, dan staat die brug er nog niet. Die moet gebouwd worden. En dat noemen we dan techniek. Dus hebben we b.v. een lasser nodig die de brug in elkaar last.</a:t>
            </a:r>
          </a:p>
          <a:p>
            <a:endParaRPr lang="nl-NL" dirty="0"/>
          </a:p>
          <a:p>
            <a:r>
              <a:rPr lang="nl-NL" dirty="0"/>
              <a:t>In zuivere wetenschap werken onderzoekers. In toegepaste wetenschap meestal ingenieurs en in de techniek heten de mensen technici en ambachtsmensen. En aan al die mensen hebben we behoefte En welke van die drie pilaren je ook leuk vindt, er is een grote kans om een baan te vinden waarvan je goed kunt leven.</a:t>
            </a:r>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104988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9</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13</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19-11-2023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19-11-2023</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‹nr.›</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teken&#10;&#10;Automatisch gegenereerde beschrijving">
            <a:extLst>
              <a:ext uri="{FF2B5EF4-FFF2-40B4-BE49-F238E27FC236}">
                <a16:creationId xmlns:a16="http://schemas.microsoft.com/office/drawing/2014/main" id="{EA10E837-DFF0-B3B2-E8F6-EA37506DEB06}"/>
              </a:ext>
            </a:extLst>
          </p:cNvPr>
          <p:cNvPicPr>
            <a:picLocks noChangeAspect="1"/>
          </p:cNvPicPr>
          <p:nvPr/>
        </p:nvPicPr>
        <p:blipFill>
          <a:blip r:embed="rId2"/>
          <a:stretch>
            <a:fillRect/>
          </a:stretch>
        </p:blipFill>
        <p:spPr>
          <a:xfrm>
            <a:off x="-58830" y="-28752"/>
            <a:ext cx="9205042" cy="5172252"/>
          </a:xfrm>
          <a:prstGeom prst="rect">
            <a:avLst/>
          </a:prstGeom>
        </p:spPr>
      </p:pic>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
        <p:nvSpPr>
          <p:cNvPr id="4" name="Rectangle: Rounded Corners 1">
            <a:extLst>
              <a:ext uri="{FF2B5EF4-FFF2-40B4-BE49-F238E27FC236}">
                <a16:creationId xmlns:a16="http://schemas.microsoft.com/office/drawing/2014/main" id="{E728A5DC-34B9-A917-B3F5-81F49BF2E737}"/>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6" name="Rectangle: Rounded Corners 38">
            <a:extLst>
              <a:ext uri="{FF2B5EF4-FFF2-40B4-BE49-F238E27FC236}">
                <a16:creationId xmlns:a16="http://schemas.microsoft.com/office/drawing/2014/main" id="{E86FE6F7-EE76-E8D3-BE6C-786F772CC256}"/>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13" name="Rectangle: Rounded Corners 39">
            <a:extLst>
              <a:ext uri="{FF2B5EF4-FFF2-40B4-BE49-F238E27FC236}">
                <a16:creationId xmlns:a16="http://schemas.microsoft.com/office/drawing/2014/main" id="{EF2C8E34-12FB-8FCE-4FFE-6F959A233A21}"/>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18475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Elektrotechniek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0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0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0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20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20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20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20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20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fgeronde rechthoek 3"/>
          <p:cNvSpPr/>
          <p:nvPr/>
        </p:nvSpPr>
        <p:spPr>
          <a:xfrm>
            <a:off x="107504" y="127560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107504" y="257175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107504" y="192367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0" y="0"/>
            <a:ext cx="1800200"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9" name="Tekstvak 8"/>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10" name="Afgeronde rechthoek 9"/>
          <p:cNvSpPr/>
          <p:nvPr/>
        </p:nvSpPr>
        <p:spPr>
          <a:xfrm>
            <a:off x="107504" y="3219822"/>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2" name="Rechthoek 11"/>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3" name="PIJL-OMLAAG 12"/>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fgeronde rechthoek 13"/>
          <p:cNvSpPr/>
          <p:nvPr/>
        </p:nvSpPr>
        <p:spPr>
          <a:xfrm>
            <a:off x="2843808" y="64807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2843808" y="194421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2843808" y="129614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2843808" y="259228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20" name="Rechthoek 19"/>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21" name="PIJL-OMLAAG 20"/>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Afgeronde rechthoek 21"/>
          <p:cNvSpPr/>
          <p:nvPr/>
        </p:nvSpPr>
        <p:spPr>
          <a:xfrm>
            <a:off x="2843808" y="324036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24" name="Tekstvak 23"/>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25" name="Tekstvak 24"/>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26" name="Afgeronde rechthoek 25"/>
          <p:cNvSpPr/>
          <p:nvPr/>
        </p:nvSpPr>
        <p:spPr>
          <a:xfrm>
            <a:off x="5868144" y="64807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5868144" y="19442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5868144" y="129614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5868144" y="259228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31" name="Rechthoek 30"/>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32" name="PIJL-OMLAAG 31"/>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5868144" y="324036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35" name="PIJL-LINKS en -RECHTS 34"/>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6" name="PIJL-LINKS en -RECHTS 35"/>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7" name="Afgeronde rechthoek 36"/>
          <p:cNvSpPr/>
          <p:nvPr/>
        </p:nvSpPr>
        <p:spPr>
          <a:xfrm>
            <a:off x="107504" y="386789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107504" y="627534"/>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2843808" y="639549"/>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5858677" y="634664"/>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Natuurkunde</a:t>
            </a:r>
            <a:r>
              <a:rPr lang="en-US" dirty="0"/>
              <a:t> / </a:t>
            </a:r>
            <a:r>
              <a:rPr lang="en-US" dirty="0" err="1"/>
              <a:t>biologie</a:t>
            </a:r>
            <a:endParaRPr lang="nl-NL" dirty="0"/>
          </a:p>
        </p:txBody>
      </p:sp>
      <p:sp>
        <p:nvSpPr>
          <p:cNvPr id="3" name="Tijdelijke aanduiding voor inhoud 2"/>
          <p:cNvSpPr>
            <a:spLocks noGrp="1"/>
          </p:cNvSpPr>
          <p:nvPr>
            <p:ph idx="1"/>
          </p:nvPr>
        </p:nvSpPr>
        <p:spPr/>
        <p:txBody>
          <a:bodyPr>
            <a:normAutofit lnSpcReduction="10000"/>
          </a:bodyPr>
          <a:lstStyle/>
          <a:p>
            <a:r>
              <a:rPr lang="en-US" dirty="0" err="1"/>
              <a:t>Biologie</a:t>
            </a:r>
            <a:r>
              <a:rPr lang="en-US" dirty="0"/>
              <a:t> </a:t>
            </a:r>
            <a:r>
              <a:rPr lang="en-US" dirty="0" err="1"/>
              <a:t>gaat</a:t>
            </a:r>
            <a:r>
              <a:rPr lang="en-US" dirty="0"/>
              <a:t> over de </a:t>
            </a:r>
            <a:r>
              <a:rPr lang="en-US" dirty="0" err="1"/>
              <a:t>levende</a:t>
            </a:r>
            <a:r>
              <a:rPr lang="en-US" dirty="0"/>
              <a:t> </a:t>
            </a:r>
            <a:r>
              <a:rPr lang="en-US" dirty="0" err="1"/>
              <a:t>natuur</a:t>
            </a:r>
            <a:endParaRPr lang="en-US" dirty="0"/>
          </a:p>
          <a:p>
            <a:r>
              <a:rPr lang="en-US" dirty="0" err="1"/>
              <a:t>Natuurkunde</a:t>
            </a:r>
            <a:r>
              <a:rPr lang="en-US" dirty="0"/>
              <a:t> </a:t>
            </a:r>
            <a:r>
              <a:rPr lang="en-US" dirty="0" err="1"/>
              <a:t>gaat</a:t>
            </a:r>
            <a:r>
              <a:rPr lang="en-US" dirty="0"/>
              <a:t> over de </a:t>
            </a:r>
            <a:r>
              <a:rPr lang="en-US" dirty="0" err="1"/>
              <a:t>niet</a:t>
            </a:r>
            <a:r>
              <a:rPr lang="en-US" dirty="0"/>
              <a:t> </a:t>
            </a:r>
            <a:r>
              <a:rPr lang="en-US" dirty="0" err="1"/>
              <a:t>levende</a:t>
            </a:r>
            <a:r>
              <a:rPr lang="en-US" dirty="0"/>
              <a:t> </a:t>
            </a:r>
            <a:r>
              <a:rPr lang="en-US" dirty="0" err="1"/>
              <a:t>natuur</a:t>
            </a:r>
            <a:endParaRPr lang="en-US" dirty="0"/>
          </a:p>
          <a:p>
            <a:pPr marL="0" indent="0">
              <a:buNone/>
            </a:pPr>
            <a:endParaRPr lang="nl-NL" dirty="0"/>
          </a:p>
          <a:p>
            <a:endParaRPr lang="en-US" dirty="0"/>
          </a:p>
          <a:p>
            <a:r>
              <a:rPr lang="nl-NL" dirty="0"/>
              <a:t>https://www.123test.nl/beroepen/beroep-natuurkundige/</a:t>
            </a:r>
          </a:p>
          <a:p>
            <a:endParaRPr lang="nl-NL" dirty="0"/>
          </a:p>
          <a:p>
            <a:endParaRPr lang="nl-N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t>weten</a:t>
            </a:r>
            <a:r>
              <a:rPr lang="en-US" sz="2600" b="1" dirty="0"/>
              <a:t> of hoe </a:t>
            </a:r>
            <a:r>
              <a:rPr lang="en-US" sz="2600" b="1" dirty="0" err="1"/>
              <a:t>ze</a:t>
            </a:r>
            <a:r>
              <a:rPr lang="en-US" sz="2600" b="1" dirty="0"/>
              <a:t> </a:t>
            </a:r>
            <a:r>
              <a:rPr lang="en-US" sz="2600" b="1" dirty="0" err="1"/>
              <a:t>denken</a:t>
            </a:r>
            <a:endParaRPr lang="en-US" sz="2600" b="1" dirty="0"/>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chemeClr val="tx1"/>
                </a:solidFill>
                <a:effectLst/>
                <a:uLnTx/>
                <a:uFillTx/>
                <a:latin typeface="+mn-lt"/>
                <a:ea typeface="+mn-ea"/>
                <a:cs typeface="+mn-cs"/>
              </a:rPr>
              <a:t>minder </a:t>
            </a:r>
            <a:r>
              <a:rPr kumimoji="0" lang="en-US" sz="1900" b="1" i="0" u="none" strike="noStrike" kern="1200" cap="none" spc="0" normalizeH="0" baseline="0" noProof="0" dirty="0" err="1">
                <a:ln>
                  <a:noFill/>
                </a:ln>
                <a:solidFill>
                  <a:schemeClr val="tx1"/>
                </a:solidFill>
                <a:effectLst/>
                <a:uLnTx/>
                <a:uFillTx/>
                <a:latin typeface="+mn-lt"/>
                <a:ea typeface="+mn-ea"/>
                <a:cs typeface="+mn-cs"/>
              </a:rPr>
              <a:t>belangrijk</a:t>
            </a:r>
            <a:r>
              <a:rPr kumimoji="0" lang="en-US" sz="1900" b="1" i="0" u="none" strike="noStrike" kern="1200" cap="none" spc="0" normalizeH="0" baseline="0" noProof="0" dirty="0">
                <a:ln>
                  <a:noFill/>
                </a:ln>
                <a:solidFill>
                  <a:schemeClr val="tx1"/>
                </a:solidFill>
                <a:effectLst/>
                <a:uLnTx/>
                <a:uFillTx/>
                <a:latin typeface="+mn-lt"/>
                <a:ea typeface="+mn-ea"/>
                <a:cs typeface="+mn-cs"/>
              </a:rPr>
              <a:t> 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E667435-C1EB-1FFD-5EC5-1DFF280286E8}"/>
              </a:ext>
            </a:extLst>
          </p:cNvPr>
          <p:cNvPicPr>
            <a:picLocks noChangeAspect="1"/>
          </p:cNvPicPr>
          <p:nvPr/>
        </p:nvPicPr>
        <p:blipFill>
          <a:blip r:embed="rId2"/>
          <a:stretch>
            <a:fillRect/>
          </a:stretch>
        </p:blipFill>
        <p:spPr>
          <a:xfrm>
            <a:off x="1691680" y="1470576"/>
            <a:ext cx="7452320" cy="2204318"/>
          </a:xfrm>
          <a:prstGeom prst="rect">
            <a:avLst/>
          </a:prstGeom>
        </p:spPr>
      </p:pic>
      <p:sp>
        <p:nvSpPr>
          <p:cNvPr id="6" name="Afgeronde rechthoek 3">
            <a:extLst>
              <a:ext uri="{FF2B5EF4-FFF2-40B4-BE49-F238E27FC236}">
                <a16:creationId xmlns:a16="http://schemas.microsoft.com/office/drawing/2014/main" id="{08B1A885-4F28-A24D-1EDE-770341F4C6F0}"/>
              </a:ext>
            </a:extLst>
          </p:cNvPr>
          <p:cNvSpPr/>
          <p:nvPr/>
        </p:nvSpPr>
        <p:spPr>
          <a:xfrm>
            <a:off x="107504" y="627534"/>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7" name="Afgeronde rechthoek 4">
            <a:extLst>
              <a:ext uri="{FF2B5EF4-FFF2-40B4-BE49-F238E27FC236}">
                <a16:creationId xmlns:a16="http://schemas.microsoft.com/office/drawing/2014/main" id="{48CCC0A5-E38C-A678-C099-B19BC8C47FAA}"/>
              </a:ext>
            </a:extLst>
          </p:cNvPr>
          <p:cNvSpPr/>
          <p:nvPr/>
        </p:nvSpPr>
        <p:spPr>
          <a:xfrm>
            <a:off x="108518" y="1271375"/>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8" name="Afgeronde rechthoek 5">
            <a:extLst>
              <a:ext uri="{FF2B5EF4-FFF2-40B4-BE49-F238E27FC236}">
                <a16:creationId xmlns:a16="http://schemas.microsoft.com/office/drawing/2014/main" id="{D6A538E9-974E-025E-1BCC-122396E86B0A}"/>
              </a:ext>
            </a:extLst>
          </p:cNvPr>
          <p:cNvSpPr/>
          <p:nvPr/>
        </p:nvSpPr>
        <p:spPr>
          <a:xfrm>
            <a:off x="107504" y="191161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9" name="Afgeronde rechthoek 6">
            <a:extLst>
              <a:ext uri="{FF2B5EF4-FFF2-40B4-BE49-F238E27FC236}">
                <a16:creationId xmlns:a16="http://schemas.microsoft.com/office/drawing/2014/main" id="{16C116CA-4451-48DF-4816-99DF98C9B54F}"/>
              </a:ext>
            </a:extLst>
          </p:cNvPr>
          <p:cNvSpPr/>
          <p:nvPr/>
        </p:nvSpPr>
        <p:spPr>
          <a:xfrm>
            <a:off x="107504" y="255185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11" name="Tekstvak 7">
            <a:extLst>
              <a:ext uri="{FF2B5EF4-FFF2-40B4-BE49-F238E27FC236}">
                <a16:creationId xmlns:a16="http://schemas.microsoft.com/office/drawing/2014/main" id="{7510341E-DDCF-26F6-A4E1-8F32CA09231D}"/>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13" name="Afgeronde rechthoek 9">
            <a:extLst>
              <a:ext uri="{FF2B5EF4-FFF2-40B4-BE49-F238E27FC236}">
                <a16:creationId xmlns:a16="http://schemas.microsoft.com/office/drawing/2014/main" id="{C9629EED-5B28-D2C5-D82B-BA838005214F}"/>
              </a:ext>
            </a:extLst>
          </p:cNvPr>
          <p:cNvSpPr/>
          <p:nvPr/>
        </p:nvSpPr>
        <p:spPr>
          <a:xfrm>
            <a:off x="107504" y="31920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4" name="Afgeronde rechthoek 36">
            <a:extLst>
              <a:ext uri="{FF2B5EF4-FFF2-40B4-BE49-F238E27FC236}">
                <a16:creationId xmlns:a16="http://schemas.microsoft.com/office/drawing/2014/main" id="{6E5DFD7E-A44A-B80A-65A1-52134CE86173}"/>
              </a:ext>
            </a:extLst>
          </p:cNvPr>
          <p:cNvSpPr/>
          <p:nvPr/>
        </p:nvSpPr>
        <p:spPr>
          <a:xfrm>
            <a:off x="107504" y="3832339"/>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1" name="Rectangle 30">
            <a:extLst>
              <a:ext uri="{FF2B5EF4-FFF2-40B4-BE49-F238E27FC236}">
                <a16:creationId xmlns:a16="http://schemas.microsoft.com/office/drawing/2014/main" id="{4B0C1AB8-61EA-8FD2-FA5C-30E46FAFFA83}"/>
              </a:ext>
            </a:extLst>
          </p:cNvPr>
          <p:cNvSpPr/>
          <p:nvPr/>
        </p:nvSpPr>
        <p:spPr>
          <a:xfrm>
            <a:off x="1691680" y="1470576"/>
            <a:ext cx="7452320" cy="2204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CB8A70C-DDD9-FEC4-1574-79FE03AD12A6}"/>
              </a:ext>
            </a:extLst>
          </p:cNvPr>
          <p:cNvPicPr>
            <a:picLocks noChangeAspect="1"/>
          </p:cNvPicPr>
          <p:nvPr/>
        </p:nvPicPr>
        <p:blipFill>
          <a:blip r:embed="rId3"/>
          <a:stretch>
            <a:fillRect/>
          </a:stretch>
        </p:blipFill>
        <p:spPr>
          <a:xfrm>
            <a:off x="3859917" y="204788"/>
            <a:ext cx="4542015" cy="4389835"/>
          </a:xfrm>
          <a:prstGeom prst="rect">
            <a:avLst/>
          </a:prstGeom>
          <a:noFill/>
        </p:spPr>
      </p:pic>
      <p:cxnSp>
        <p:nvCxnSpPr>
          <p:cNvPr id="16" name="Straight Arrow Connector 15">
            <a:extLst>
              <a:ext uri="{FF2B5EF4-FFF2-40B4-BE49-F238E27FC236}">
                <a16:creationId xmlns:a16="http://schemas.microsoft.com/office/drawing/2014/main" id="{6B64C352-AA85-064D-3FC5-67559E2ECD50}"/>
              </a:ext>
            </a:extLst>
          </p:cNvPr>
          <p:cNvCxnSpPr>
            <a:cxnSpLocks/>
            <a:stCxn id="8" idx="3"/>
          </p:cNvCxnSpPr>
          <p:nvPr/>
        </p:nvCxnSpPr>
        <p:spPr>
          <a:xfrm>
            <a:off x="1475656" y="2199648"/>
            <a:ext cx="2808819" cy="7725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8333B9-4920-F23C-FE2C-5316D782A902}"/>
              </a:ext>
            </a:extLst>
          </p:cNvPr>
          <p:cNvCxnSpPr>
            <a:cxnSpLocks/>
            <a:stCxn id="7" idx="3"/>
          </p:cNvCxnSpPr>
          <p:nvPr/>
        </p:nvCxnSpPr>
        <p:spPr>
          <a:xfrm>
            <a:off x="1476670" y="1559407"/>
            <a:ext cx="5615610" cy="1849475"/>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4A025A-19D5-8483-6D12-FDB190EA92E0}"/>
              </a:ext>
            </a:extLst>
          </p:cNvPr>
          <p:cNvCxnSpPr>
            <a:cxnSpLocks/>
            <a:stCxn id="6" idx="3"/>
          </p:cNvCxnSpPr>
          <p:nvPr/>
        </p:nvCxnSpPr>
        <p:spPr>
          <a:xfrm>
            <a:off x="1475656" y="915566"/>
            <a:ext cx="3960440" cy="2160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2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tekst, illustratie, ontwerp&#10;&#10;Automatisch gegenereerde beschrijving">
            <a:extLst>
              <a:ext uri="{FF2B5EF4-FFF2-40B4-BE49-F238E27FC236}">
                <a16:creationId xmlns:a16="http://schemas.microsoft.com/office/drawing/2014/main" id="{855D2970-4D9A-9038-92F9-526BFC0C20DE}"/>
              </a:ext>
            </a:extLst>
          </p:cNvPr>
          <p:cNvPicPr>
            <a:picLocks noGrp="1" noChangeAspect="1"/>
          </p:cNvPicPr>
          <p:nvPr>
            <p:ph idx="1"/>
          </p:nvPr>
        </p:nvPicPr>
        <p:blipFill>
          <a:blip r:embed="rId2"/>
          <a:stretch>
            <a:fillRect/>
          </a:stretch>
        </p:blipFill>
        <p:spPr>
          <a:xfrm>
            <a:off x="-58831" y="-2134"/>
            <a:ext cx="9202830" cy="5303183"/>
          </a:xfrm>
        </p:spPr>
      </p:pic>
    </p:spTree>
    <p:extLst>
      <p:ext uri="{BB962C8B-B14F-4D97-AF65-F5344CB8AC3E}">
        <p14:creationId xmlns:p14="http://schemas.microsoft.com/office/powerpoint/2010/main" val="1333154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841F56A-872D-2081-C397-23FDF0C89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4" y="2220027"/>
            <a:ext cx="2381250" cy="16859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rtlCol="0">
            <a:spAutoFit/>
          </a:bodyPr>
          <a:lstStyle/>
          <a:p>
            <a:pPr algn="ctr"/>
            <a:r>
              <a:rPr lang="nl-NL" dirty="0"/>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rtlCol="0">
            <a:spAutoFit/>
          </a:bodyPr>
          <a:lstStyle/>
          <a:p>
            <a:pPr algn="ctr"/>
            <a:r>
              <a:rPr lang="nl-NL" dirty="0"/>
              <a:t>Technici &amp; ambachtsmensen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18">
            <a:extLst>
              <a:ext uri="{FF2B5EF4-FFF2-40B4-BE49-F238E27FC236}">
                <a16:creationId xmlns:a16="http://schemas.microsoft.com/office/drawing/2014/main" id="{2755E7DB-DD4D-FD5D-DA31-D4913E867CCC}"/>
              </a:ext>
            </a:extLst>
          </p:cNvPr>
          <p:cNvPicPr>
            <a:picLocks noChangeAspect="1"/>
          </p:cNvPicPr>
          <p:nvPr/>
        </p:nvPicPr>
        <p:blipFill>
          <a:blip r:embed="rId3"/>
          <a:stretch>
            <a:fillRect/>
          </a:stretch>
        </p:blipFill>
        <p:spPr>
          <a:xfrm>
            <a:off x="2771799" y="934636"/>
            <a:ext cx="1751587" cy="1133058"/>
          </a:xfrm>
          <a:prstGeom prst="rect">
            <a:avLst/>
          </a:prstGeom>
        </p:spPr>
      </p:pic>
      <p:pic>
        <p:nvPicPr>
          <p:cNvPr id="23" name="Picture 22">
            <a:extLst>
              <a:ext uri="{FF2B5EF4-FFF2-40B4-BE49-F238E27FC236}">
                <a16:creationId xmlns:a16="http://schemas.microsoft.com/office/drawing/2014/main" id="{31B653F9-3367-9A8B-7140-FB97A41C6527}"/>
              </a:ext>
            </a:extLst>
          </p:cNvPr>
          <p:cNvPicPr>
            <a:picLocks noChangeAspect="1"/>
          </p:cNvPicPr>
          <p:nvPr/>
        </p:nvPicPr>
        <p:blipFill>
          <a:blip r:embed="rId4"/>
          <a:stretch>
            <a:fillRect/>
          </a:stretch>
        </p:blipFill>
        <p:spPr>
          <a:xfrm>
            <a:off x="5884488" y="1007005"/>
            <a:ext cx="1802890" cy="1060689"/>
          </a:xfrm>
          <a:prstGeom prst="rect">
            <a:avLst/>
          </a:prstGeom>
        </p:spPr>
      </p:pic>
      <p:pic>
        <p:nvPicPr>
          <p:cNvPr id="24" name="Picture 23">
            <a:extLst>
              <a:ext uri="{FF2B5EF4-FFF2-40B4-BE49-F238E27FC236}">
                <a16:creationId xmlns:a16="http://schemas.microsoft.com/office/drawing/2014/main" id="{4E862E6E-4A01-993F-8BBF-41A77C552CA9}"/>
              </a:ext>
            </a:extLst>
          </p:cNvPr>
          <p:cNvPicPr>
            <a:picLocks noChangeAspect="1"/>
          </p:cNvPicPr>
          <p:nvPr/>
        </p:nvPicPr>
        <p:blipFill>
          <a:blip r:embed="rId5"/>
          <a:stretch>
            <a:fillRect/>
          </a:stretch>
        </p:blipFill>
        <p:spPr>
          <a:xfrm>
            <a:off x="5882786" y="2376418"/>
            <a:ext cx="1802890" cy="1120511"/>
          </a:xfrm>
          <a:prstGeom prst="rect">
            <a:avLst/>
          </a:prstGeom>
        </p:spPr>
      </p:pic>
      <p:pic>
        <p:nvPicPr>
          <p:cNvPr id="27" name="Picture 26">
            <a:extLst>
              <a:ext uri="{FF2B5EF4-FFF2-40B4-BE49-F238E27FC236}">
                <a16:creationId xmlns:a16="http://schemas.microsoft.com/office/drawing/2014/main" id="{B3C2FF3E-532B-89FA-5AA0-773562D807A9}"/>
              </a:ext>
            </a:extLst>
          </p:cNvPr>
          <p:cNvPicPr>
            <a:picLocks noChangeAspect="1"/>
          </p:cNvPicPr>
          <p:nvPr/>
        </p:nvPicPr>
        <p:blipFill>
          <a:blip r:embed="rId6"/>
          <a:stretch>
            <a:fillRect/>
          </a:stretch>
        </p:blipFill>
        <p:spPr>
          <a:xfrm>
            <a:off x="-23903" y="975456"/>
            <a:ext cx="1751586" cy="1088979"/>
          </a:xfrm>
          <a:prstGeom prst="rect">
            <a:avLst/>
          </a:prstGeom>
        </p:spPr>
      </p:pic>
      <p:pic>
        <p:nvPicPr>
          <p:cNvPr id="28" name="Picture 27">
            <a:extLst>
              <a:ext uri="{FF2B5EF4-FFF2-40B4-BE49-F238E27FC236}">
                <a16:creationId xmlns:a16="http://schemas.microsoft.com/office/drawing/2014/main" id="{68F9F73F-6B84-034F-C840-DC7CB8B90099}"/>
              </a:ext>
            </a:extLst>
          </p:cNvPr>
          <p:cNvPicPr>
            <a:picLocks noChangeAspect="1"/>
          </p:cNvPicPr>
          <p:nvPr/>
        </p:nvPicPr>
        <p:blipFill>
          <a:blip r:embed="rId7"/>
          <a:stretch>
            <a:fillRect/>
          </a:stretch>
        </p:blipFill>
        <p:spPr>
          <a:xfrm>
            <a:off x="2786426" y="2113508"/>
            <a:ext cx="1729894" cy="1729894"/>
          </a:xfrm>
          <a:prstGeom prst="rect">
            <a:avLst/>
          </a:prstGeom>
        </p:spPr>
      </p:pic>
      <p:pic>
        <p:nvPicPr>
          <p:cNvPr id="2054"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788" y="0"/>
            <a:ext cx="6956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3x geschonden bruggen van Alkmaar - Regionaal Archief Alkmaar">
            <a:extLst>
              <a:ext uri="{FF2B5EF4-FFF2-40B4-BE49-F238E27FC236}">
                <a16:creationId xmlns:a16="http://schemas.microsoft.com/office/drawing/2014/main" id="{95D0EF06-237D-D8B3-23AF-CAE55D097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904" y="33617"/>
            <a:ext cx="6922808" cy="5109882"/>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7">
            <a:extLst>
              <a:ext uri="{FF2B5EF4-FFF2-40B4-BE49-F238E27FC236}">
                <a16:creationId xmlns:a16="http://schemas.microsoft.com/office/drawing/2014/main" id="{C4ED56B5-21F4-434D-0869-7B1260E79626}"/>
              </a:ext>
            </a:extLst>
          </p:cNvPr>
          <p:cNvSpPr txBox="1"/>
          <p:nvPr/>
        </p:nvSpPr>
        <p:spPr>
          <a:xfrm>
            <a:off x="0" y="0"/>
            <a:ext cx="1547664" cy="646331"/>
          </a:xfrm>
          <a:prstGeom prst="rect">
            <a:avLst/>
          </a:prstGeom>
          <a:noFill/>
        </p:spPr>
        <p:txBody>
          <a:bodyPr wrap="square" rtlCol="0">
            <a:spAutoFit/>
          </a:bodyPr>
          <a:lstStyle/>
          <a:p>
            <a:pPr algn="ctr"/>
            <a:r>
              <a:rPr lang="en-US" dirty="0"/>
              <a:t>(</a:t>
            </a:r>
            <a:r>
              <a:rPr lang="en-US" dirty="0" err="1"/>
              <a:t>Zuivere</a:t>
            </a:r>
            <a:r>
              <a:rPr lang="en-US" dirty="0"/>
              <a:t>) </a:t>
            </a:r>
            <a:r>
              <a:rPr lang="en-US" dirty="0" err="1"/>
              <a:t>wetenschap</a:t>
            </a:r>
            <a:endParaRPr lang="nl-NL" dirty="0"/>
          </a:p>
        </p:txBody>
      </p:sp>
      <p:sp>
        <p:nvSpPr>
          <p:cNvPr id="3" name="Tekstvak 8">
            <a:extLst>
              <a:ext uri="{FF2B5EF4-FFF2-40B4-BE49-F238E27FC236}">
                <a16:creationId xmlns:a16="http://schemas.microsoft.com/office/drawing/2014/main" id="{F291187E-5B4D-6E98-FA0E-ADBE697D0F79}"/>
              </a:ext>
            </a:extLst>
          </p:cNvPr>
          <p:cNvSpPr txBox="1"/>
          <p:nvPr/>
        </p:nvSpPr>
        <p:spPr>
          <a:xfrm>
            <a:off x="2843808" y="0"/>
            <a:ext cx="1584176" cy="646331"/>
          </a:xfrm>
          <a:prstGeom prst="rect">
            <a:avLst/>
          </a:prstGeom>
          <a:noFill/>
        </p:spPr>
        <p:txBody>
          <a:bodyPr wrap="square" rtlCol="0">
            <a:spAutoFit/>
          </a:bodyPr>
          <a:lstStyle/>
          <a:p>
            <a:pPr algn="ctr"/>
            <a:r>
              <a:rPr lang="en-US" dirty="0"/>
              <a:t>(</a:t>
            </a:r>
            <a:r>
              <a:rPr lang="en-US" dirty="0" err="1"/>
              <a:t>Toegepaste</a:t>
            </a:r>
            <a:r>
              <a:rPr lang="en-US" dirty="0"/>
              <a:t>) </a:t>
            </a:r>
            <a:r>
              <a:rPr lang="en-US" dirty="0" err="1"/>
              <a:t>wetenschap</a:t>
            </a:r>
            <a:endParaRPr lang="nl-NL" dirty="0"/>
          </a:p>
        </p:txBody>
      </p:sp>
      <p:sp>
        <p:nvSpPr>
          <p:cNvPr id="4" name="Tekstvak 22">
            <a:extLst>
              <a:ext uri="{FF2B5EF4-FFF2-40B4-BE49-F238E27FC236}">
                <a16:creationId xmlns:a16="http://schemas.microsoft.com/office/drawing/2014/main" id="{560F3EC0-6204-41F8-08C5-7ACE39A6FE4A}"/>
              </a:ext>
            </a:extLst>
          </p:cNvPr>
          <p:cNvSpPr txBox="1"/>
          <p:nvPr/>
        </p:nvSpPr>
        <p:spPr>
          <a:xfrm>
            <a:off x="107504" y="4434666"/>
            <a:ext cx="1512168" cy="369332"/>
          </a:xfrm>
          <a:prstGeom prst="rect">
            <a:avLst/>
          </a:prstGeom>
          <a:noFill/>
        </p:spPr>
        <p:txBody>
          <a:bodyPr wrap="square" rtlCol="0">
            <a:spAutoFit/>
          </a:bodyPr>
          <a:lstStyle/>
          <a:p>
            <a:pPr algn="ctr"/>
            <a:r>
              <a:rPr lang="nl-NL" dirty="0"/>
              <a:t>Onderzoekers</a:t>
            </a:r>
          </a:p>
        </p:txBody>
      </p:sp>
      <p:sp>
        <p:nvSpPr>
          <p:cNvPr id="5" name="Tekstvak 23">
            <a:extLst>
              <a:ext uri="{FF2B5EF4-FFF2-40B4-BE49-F238E27FC236}">
                <a16:creationId xmlns:a16="http://schemas.microsoft.com/office/drawing/2014/main" id="{76106071-20B3-9CC4-6848-F0CEEFC7E30E}"/>
              </a:ext>
            </a:extLst>
          </p:cNvPr>
          <p:cNvSpPr txBox="1"/>
          <p:nvPr/>
        </p:nvSpPr>
        <p:spPr>
          <a:xfrm>
            <a:off x="2771800" y="4434666"/>
            <a:ext cx="1728192" cy="369332"/>
          </a:xfrm>
          <a:prstGeom prst="rect">
            <a:avLst/>
          </a:prstGeom>
          <a:noFill/>
        </p:spPr>
        <p:txBody>
          <a:bodyPr wrap="square" lIns="91440" tIns="45720" rIns="91440" bIns="45720" rtlCol="0" anchor="t">
            <a:spAutoFit/>
          </a:bodyPr>
          <a:lstStyle/>
          <a:p>
            <a:pPr algn="ctr"/>
            <a:r>
              <a:rPr lang="nl-NL" dirty="0">
                <a:solidFill>
                  <a:schemeClr val="bg1"/>
                </a:solidFill>
              </a:rPr>
              <a:t>Ingenieurs</a:t>
            </a:r>
          </a:p>
        </p:txBody>
      </p:sp>
      <p:sp>
        <p:nvSpPr>
          <p:cNvPr id="6" name="Tekstvak 24">
            <a:extLst>
              <a:ext uri="{FF2B5EF4-FFF2-40B4-BE49-F238E27FC236}">
                <a16:creationId xmlns:a16="http://schemas.microsoft.com/office/drawing/2014/main" id="{94AB9F50-9B5E-3B25-04BB-4D51778A7EF9}"/>
              </a:ext>
            </a:extLst>
          </p:cNvPr>
          <p:cNvSpPr txBox="1"/>
          <p:nvPr/>
        </p:nvSpPr>
        <p:spPr>
          <a:xfrm>
            <a:off x="5868144" y="195486"/>
            <a:ext cx="1728192" cy="369332"/>
          </a:xfrm>
          <a:prstGeom prst="rect">
            <a:avLst/>
          </a:prstGeom>
          <a:noFill/>
        </p:spPr>
        <p:txBody>
          <a:bodyPr wrap="square" rtlCol="0">
            <a:spAutoFit/>
          </a:bodyPr>
          <a:lstStyle/>
          <a:p>
            <a:pPr algn="ctr"/>
            <a:r>
              <a:rPr lang="en-US" dirty="0" err="1"/>
              <a:t>Techniek</a:t>
            </a:r>
            <a:endParaRPr lang="nl-NL" dirty="0"/>
          </a:p>
        </p:txBody>
      </p:sp>
      <p:sp>
        <p:nvSpPr>
          <p:cNvPr id="7" name="Tekstvak 33">
            <a:extLst>
              <a:ext uri="{FF2B5EF4-FFF2-40B4-BE49-F238E27FC236}">
                <a16:creationId xmlns:a16="http://schemas.microsoft.com/office/drawing/2014/main" id="{1485FB8D-E94C-22DC-EED7-9062656BA157}"/>
              </a:ext>
            </a:extLst>
          </p:cNvPr>
          <p:cNvSpPr txBox="1"/>
          <p:nvPr/>
        </p:nvSpPr>
        <p:spPr>
          <a:xfrm>
            <a:off x="5858677" y="4434666"/>
            <a:ext cx="3096344" cy="369332"/>
          </a:xfrm>
          <a:prstGeom prst="rect">
            <a:avLst/>
          </a:prstGeom>
          <a:noFill/>
        </p:spPr>
        <p:txBody>
          <a:bodyPr wrap="square" lIns="91440" tIns="45720" rIns="91440" bIns="45720" rtlCol="0" anchor="t">
            <a:spAutoFit/>
          </a:bodyPr>
          <a:lstStyle/>
          <a:p>
            <a:pPr algn="ctr"/>
            <a:r>
              <a:rPr lang="nl-NL" dirty="0">
                <a:solidFill>
                  <a:schemeClr val="bg1"/>
                </a:solidFill>
              </a:rPr>
              <a:t>Technici &amp; ambachtsmense</a:t>
            </a:r>
            <a:r>
              <a:rPr lang="nl-NL" dirty="0"/>
              <a:t>n</a:t>
            </a:r>
          </a:p>
        </p:txBody>
      </p:sp>
      <p:sp>
        <p:nvSpPr>
          <p:cNvPr id="8" name="PIJL-LINKS en -RECHTS 34">
            <a:extLst>
              <a:ext uri="{FF2B5EF4-FFF2-40B4-BE49-F238E27FC236}">
                <a16:creationId xmlns:a16="http://schemas.microsoft.com/office/drawing/2014/main" id="{76EA3903-DD42-2B4A-FD72-7CEE7A34030B}"/>
              </a:ext>
            </a:extLst>
          </p:cNvPr>
          <p:cNvSpPr/>
          <p:nvPr/>
        </p:nvSpPr>
        <p:spPr>
          <a:xfrm>
            <a:off x="1619672" y="4443958"/>
            <a:ext cx="1440160"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PIJL-LINKS en -RECHTS 35">
            <a:extLst>
              <a:ext uri="{FF2B5EF4-FFF2-40B4-BE49-F238E27FC236}">
                <a16:creationId xmlns:a16="http://schemas.microsoft.com/office/drawing/2014/main" id="{86D51BDB-DA39-66F6-6C9F-0867B01EC57E}"/>
              </a:ext>
            </a:extLst>
          </p:cNvPr>
          <p:cNvSpPr/>
          <p:nvPr/>
        </p:nvSpPr>
        <p:spPr>
          <a:xfrm>
            <a:off x="4211960" y="4443958"/>
            <a:ext cx="1656184"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0" name="Rechthoek 10">
            <a:extLst>
              <a:ext uri="{FF2B5EF4-FFF2-40B4-BE49-F238E27FC236}">
                <a16:creationId xmlns:a16="http://schemas.microsoft.com/office/drawing/2014/main" id="{DFEFD918-6C95-93DB-6FC6-0ACE8AAE467D}"/>
              </a:ext>
            </a:extLst>
          </p:cNvPr>
          <p:cNvSpPr/>
          <p:nvPr/>
        </p:nvSpPr>
        <p:spPr>
          <a:xfrm>
            <a:off x="1547664" y="113159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Vragen</a:t>
            </a:r>
            <a:r>
              <a:rPr lang="en-US" dirty="0"/>
              <a:t> </a:t>
            </a:r>
            <a:r>
              <a:rPr lang="en-US" dirty="0" err="1"/>
              <a:t>stellen</a:t>
            </a:r>
            <a:endParaRPr lang="nl-NL" dirty="0"/>
          </a:p>
        </p:txBody>
      </p:sp>
      <p:sp>
        <p:nvSpPr>
          <p:cNvPr id="11" name="Rechthoek 11">
            <a:extLst>
              <a:ext uri="{FF2B5EF4-FFF2-40B4-BE49-F238E27FC236}">
                <a16:creationId xmlns:a16="http://schemas.microsoft.com/office/drawing/2014/main" id="{BAC636CE-B1B5-1905-B534-907EBDA14CF0}"/>
              </a:ext>
            </a:extLst>
          </p:cNvPr>
          <p:cNvSpPr/>
          <p:nvPr/>
        </p:nvSpPr>
        <p:spPr>
          <a:xfrm>
            <a:off x="1547664" y="257175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Onderzoek</a:t>
            </a:r>
            <a:r>
              <a:rPr lang="en-US" dirty="0"/>
              <a:t> </a:t>
            </a:r>
            <a:r>
              <a:rPr lang="en-US" dirty="0" err="1"/>
              <a:t>doen</a:t>
            </a:r>
            <a:endParaRPr lang="nl-NL" dirty="0"/>
          </a:p>
        </p:txBody>
      </p:sp>
      <p:sp>
        <p:nvSpPr>
          <p:cNvPr id="12" name="PIJL-OMLAAG 12">
            <a:extLst>
              <a:ext uri="{FF2B5EF4-FFF2-40B4-BE49-F238E27FC236}">
                <a16:creationId xmlns:a16="http://schemas.microsoft.com/office/drawing/2014/main" id="{2C9820A0-FB8F-579C-6CB4-B13F7B3584B4}"/>
              </a:ext>
            </a:extLst>
          </p:cNvPr>
          <p:cNvSpPr/>
          <p:nvPr/>
        </p:nvSpPr>
        <p:spPr>
          <a:xfrm>
            <a:off x="183569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8">
            <a:extLst>
              <a:ext uri="{FF2B5EF4-FFF2-40B4-BE49-F238E27FC236}">
                <a16:creationId xmlns:a16="http://schemas.microsoft.com/office/drawing/2014/main" id="{4B5DC231-1BAA-2A05-C560-3DAA7EDA8799}"/>
              </a:ext>
            </a:extLst>
          </p:cNvPr>
          <p:cNvSpPr/>
          <p:nvPr/>
        </p:nvSpPr>
        <p:spPr>
          <a:xfrm>
            <a:off x="4499992" y="113159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Problemen</a:t>
            </a:r>
            <a:r>
              <a:rPr lang="en-US" dirty="0"/>
              <a:t> </a:t>
            </a:r>
            <a:r>
              <a:rPr lang="en-US" dirty="0" err="1"/>
              <a:t>definiëren</a:t>
            </a:r>
            <a:endParaRPr lang="nl-NL" dirty="0"/>
          </a:p>
        </p:txBody>
      </p:sp>
      <p:sp>
        <p:nvSpPr>
          <p:cNvPr id="14" name="Rechthoek 19">
            <a:extLst>
              <a:ext uri="{FF2B5EF4-FFF2-40B4-BE49-F238E27FC236}">
                <a16:creationId xmlns:a16="http://schemas.microsoft.com/office/drawing/2014/main" id="{9FA2DDD1-3507-3C56-7C71-4BEC9435CB9E}"/>
              </a:ext>
            </a:extLst>
          </p:cNvPr>
          <p:cNvSpPr/>
          <p:nvPr/>
        </p:nvSpPr>
        <p:spPr>
          <a:xfrm>
            <a:off x="4499992" y="257175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Oplossingen</a:t>
            </a:r>
            <a:r>
              <a:rPr lang="en-US" dirty="0"/>
              <a:t> </a:t>
            </a:r>
            <a:r>
              <a:rPr lang="en-US" dirty="0" err="1"/>
              <a:t>ontwerpen</a:t>
            </a:r>
            <a:endParaRPr lang="nl-NL" dirty="0"/>
          </a:p>
        </p:txBody>
      </p:sp>
      <p:sp>
        <p:nvSpPr>
          <p:cNvPr id="15" name="PIJL-OMLAAG 20">
            <a:extLst>
              <a:ext uri="{FF2B5EF4-FFF2-40B4-BE49-F238E27FC236}">
                <a16:creationId xmlns:a16="http://schemas.microsoft.com/office/drawing/2014/main" id="{DE4DA18B-BC33-F902-2AEB-5ABAA81111D9}"/>
              </a:ext>
            </a:extLst>
          </p:cNvPr>
          <p:cNvSpPr/>
          <p:nvPr/>
        </p:nvSpPr>
        <p:spPr>
          <a:xfrm>
            <a:off x="4860032"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29">
            <a:extLst>
              <a:ext uri="{FF2B5EF4-FFF2-40B4-BE49-F238E27FC236}">
                <a16:creationId xmlns:a16="http://schemas.microsoft.com/office/drawing/2014/main" id="{8773953A-A200-668B-F4F9-87AA4C740B47}"/>
              </a:ext>
            </a:extLst>
          </p:cNvPr>
          <p:cNvSpPr/>
          <p:nvPr/>
        </p:nvSpPr>
        <p:spPr>
          <a:xfrm>
            <a:off x="7668344" y="113159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Neem</a:t>
            </a:r>
            <a:r>
              <a:rPr lang="en-US" dirty="0"/>
              <a:t> </a:t>
            </a:r>
            <a:r>
              <a:rPr lang="en-US" dirty="0" err="1"/>
              <a:t>een</a:t>
            </a:r>
            <a:r>
              <a:rPr lang="en-US" dirty="0"/>
              <a:t> </a:t>
            </a:r>
            <a:r>
              <a:rPr lang="en-US" dirty="0" err="1"/>
              <a:t>ontwerp</a:t>
            </a:r>
            <a:endParaRPr lang="nl-NL" dirty="0"/>
          </a:p>
        </p:txBody>
      </p:sp>
      <p:sp>
        <p:nvSpPr>
          <p:cNvPr id="17" name="Rechthoek 30">
            <a:extLst>
              <a:ext uri="{FF2B5EF4-FFF2-40B4-BE49-F238E27FC236}">
                <a16:creationId xmlns:a16="http://schemas.microsoft.com/office/drawing/2014/main" id="{D7153A87-DF63-2E58-2A5B-FA9D95E4BEF6}"/>
              </a:ext>
            </a:extLst>
          </p:cNvPr>
          <p:cNvSpPr/>
          <p:nvPr/>
        </p:nvSpPr>
        <p:spPr>
          <a:xfrm>
            <a:off x="7668344" y="257175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en-US" dirty="0" err="1"/>
              <a:t>Maken</a:t>
            </a:r>
            <a:endParaRPr lang="nl-NL" dirty="0"/>
          </a:p>
        </p:txBody>
      </p:sp>
      <p:sp>
        <p:nvSpPr>
          <p:cNvPr id="18" name="PIJL-OMLAAG 31">
            <a:extLst>
              <a:ext uri="{FF2B5EF4-FFF2-40B4-BE49-F238E27FC236}">
                <a16:creationId xmlns:a16="http://schemas.microsoft.com/office/drawing/2014/main" id="{C80B1C74-D1ED-146F-7121-16A73D1946B4}"/>
              </a:ext>
            </a:extLst>
          </p:cNvPr>
          <p:cNvSpPr/>
          <p:nvPr/>
        </p:nvSpPr>
        <p:spPr>
          <a:xfrm>
            <a:off x="7956376" y="1995686"/>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Picture 19">
            <a:extLst>
              <a:ext uri="{FF2B5EF4-FFF2-40B4-BE49-F238E27FC236}">
                <a16:creationId xmlns:a16="http://schemas.microsoft.com/office/drawing/2014/main" id="{0B98F192-E7EC-52ED-E923-0630FAB5E451}"/>
              </a:ext>
            </a:extLst>
          </p:cNvPr>
          <p:cNvPicPr>
            <a:picLocks noChangeAspect="1"/>
          </p:cNvPicPr>
          <p:nvPr/>
        </p:nvPicPr>
        <p:blipFill>
          <a:blip r:embed="rId3"/>
          <a:stretch>
            <a:fillRect/>
          </a:stretch>
        </p:blipFill>
        <p:spPr>
          <a:xfrm>
            <a:off x="1547664" y="77646"/>
            <a:ext cx="1152128" cy="1152128"/>
          </a:xfrm>
          <a:prstGeom prst="rect">
            <a:avLst/>
          </a:prstGeom>
        </p:spPr>
      </p:pic>
    </p:spTree>
    <p:extLst>
      <p:ext uri="{BB962C8B-B14F-4D97-AF65-F5344CB8AC3E}">
        <p14:creationId xmlns:p14="http://schemas.microsoft.com/office/powerpoint/2010/main" val="2893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3.7037E-6 L 1.66667E-6 0.00031 C 0.00069 0.00834 0.00173 0.01667 0.00191 0.02531 C 0.00208 0.06266 0.00156 0.1 0.00087 0.13735 C 0.00069 0.1463 -0.00104 0.18457 -0.00174 0.1997 C -0.00208 0.28581 -0.00208 0.37161 -0.00261 0.45772 C -0.00261 0.4605 -0.00347 0.46297 -0.00347 0.46574 C -0.00399 0.48426 -0.00417 0.50309 -0.00434 0.52161 C -0.00399 0.53982 -0.00417 0.55062 -0.00261 0.56667 C -0.00243 0.56883 -0.00208 0.57068 -0.00174 0.57284 C -0.00139 0.57809 -0.00122 0.58365 -0.00087 0.58889 C -0.0007 0.59105 -0.00018 0.5929 1.66667E-6 0.59507 C 0.00104 0.61019 0.00087 0.61173 0.00087 0.62253 L 0.00087 0.62284 C 0.02048 0.60186 0.02639 0.59846 0.04201 0.57439 C 0.04913 0.56389 0.05538 0.55124 0.0625 0.54074 C 0.08698 0.50556 0.07448 0.53828 0.10364 0.48457 C 0.11007 0.47284 0.11458 0.45803 0.12066 0.44476 C 0.13333 0.41667 0.14566 0.38766 0.15989 0.36173 C 0.19392 0.29908 0.20816 0.27747 0.23663 0.20926 C 0.24062 0.2 0.2526 0.16914 0.25989 0.15649 C 0.2651 0.14784 0.27048 0.1392 0.27587 0.13087 C 0.28107 0.12315 0.28715 0.11698 0.29201 0.10865 C 0.29757 0.09877 0.30121 0.0855 0.30712 0.07655 C 0.31406 0.06605 0.3191 0.0605 0.32413 0.04784 C 0.32535 0.04476 0.32587 0.04136 0.32691 0.03828 C 0.32882 0.03149 0.3309 0.02531 0.33316 0.01883 C 0.3342 0.01574 0.33663 0.00926 0.33663 0.00957 L 0.33663 0.00926 C 0.33732 0.0284 0.33785 0.04784 0.33837 0.06667 C 0.33993 0.12562 0.34288 0.2429 0.34288 0.24321 C 0.34236 0.3 0.34236 0.35741 0.34114 0.4142 C 0.34062 0.43673 0.3375 0.48149 0.3375 0.48179 C 0.33732 0.49723 0.33767 0.51266 0.33663 0.52809 C 0.33524 0.54877 0.3316 0.57377 0.32864 0.59507 C 0.33298 0.60957 0.33333 0.60865 0.33576 0.62408 C 0.33594 0.625 0.33576 0.62624 0.33576 0.62716 L 0.33576 0.62747 L 0.38941 0.51204 C 0.40642 0.47624 0.44392 0.4 0.46163 0.36482 C 0.47222 0.34352 0.48316 0.32315 0.49375 0.30216 C 0.50486 0.28025 0.51337 0.2534 0.52691 0.23642 C 0.54913 0.20895 0.59167 0.15988 0.60625 0.12284 C 0.62187 0.08395 0.60798 0.11513 0.63125 0.075 C 0.6342 0.06976 0.63628 0.06358 0.63941 0.05895 C 0.64236 0.05402 0.64583 0.05031 0.64913 0.0463 C 0.65295 0.04167 0.65712 0.03828 0.66076 0.03303 C 0.66562 0.02655 0.66528 0.02686 0.66962 0.01883 L 0.67153 0.00618 L 0.67153 0.00649 C 0.67569 0.02932 0.68142 0.05247 0.68403 0.07655 C 0.69097 0.1426 0.69236 0.19198 0.69479 0.25432 C 0.69444 0.28581 0.69531 0.39692 0.69201 0.45093 C 0.69045 0.47531 0.68646 0.4892 0.68212 0.51358 C 0.67969 0.52871 0.67864 0.53797 0.67691 0.55186 C 0.67673 0.55926 0.67604 0.59537 0.675 0.60803 C 0.67292 0.6355 0.67326 0.61111 0.67326 0.63241 " pathEditMode="relative" rAng="0" ptsTypes="AAAAAAAAAAAAAAAAAAAAAAAAAAAAAAAAAAAAAAAAAAAAAAAAAAAAAAAAA">
                                      <p:cBhvr>
                                        <p:cTn id="6" dur="20000" fill="hold"/>
                                        <p:tgtEl>
                                          <p:spTgt spid="20"/>
                                        </p:tgtEl>
                                        <p:attrNameLst>
                                          <p:attrName>ppt_x</p:attrName>
                                          <p:attrName>ppt_y</p:attrName>
                                        </p:attrNameLst>
                                      </p:cBhvr>
                                      <p:rCtr x="34514" y="3160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2"/>
          <a:stretch>
            <a:fillRect/>
          </a:stretch>
        </p:blipFill>
        <p:spPr>
          <a:xfrm>
            <a:off x="352985" y="98719"/>
            <a:ext cx="8589308" cy="4832536"/>
          </a:xfrm>
        </p:spPr>
      </p:pic>
    </p:spTree>
    <p:extLst>
      <p:ext uri="{BB962C8B-B14F-4D97-AF65-F5344CB8AC3E}">
        <p14:creationId xmlns:p14="http://schemas.microsoft.com/office/powerpoint/2010/main" val="254693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endParaRPr lang="en-US" dirty="0">
              <a:ea typeface="Calibri"/>
              <a:cs typeface="Calibri"/>
            </a:endParaRPr>
          </a:p>
        </p:txBody>
      </p:sp>
      <p:sp>
        <p:nvSpPr>
          <p:cNvPr id="3" name="Ondertitel 2"/>
          <p:cNvSpPr>
            <a:spLocks noGrp="1"/>
          </p:cNvSpPr>
          <p:nvPr>
            <p:ph type="subTitle" idx="1"/>
          </p:nvPr>
        </p:nvSpPr>
        <p:spPr/>
        <p:txBody>
          <a:bodyPr/>
          <a:lstStyle/>
          <a:p>
            <a:endParaRPr lang="nl-NL"/>
          </a:p>
        </p:txBody>
      </p:sp>
      <p:pic>
        <p:nvPicPr>
          <p:cNvPr id="4" name="Afbeelding 3" descr="Afbeelding met kleding, Menselijk gezicht, tekenfilm, persoon&#10;&#10;Automatisch gegenereerde beschrijving">
            <a:extLst>
              <a:ext uri="{FF2B5EF4-FFF2-40B4-BE49-F238E27FC236}">
                <a16:creationId xmlns:a16="http://schemas.microsoft.com/office/drawing/2014/main" id="{9D6CAA82-6998-F837-E104-AE08169085BF}"/>
              </a:ext>
            </a:extLst>
          </p:cNvPr>
          <p:cNvPicPr>
            <a:picLocks noChangeAspect="1"/>
          </p:cNvPicPr>
          <p:nvPr/>
        </p:nvPicPr>
        <p:blipFill>
          <a:blip r:embed="rId3"/>
          <a:stretch>
            <a:fillRect/>
          </a:stretch>
        </p:blipFill>
        <p:spPr>
          <a:xfrm>
            <a:off x="184898" y="100854"/>
            <a:ext cx="8664947" cy="48745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Y:\GitHub\Weekendschool-Natuurkunde-Physics\Beroepen\Foto's\BrugMilau3.jpg"/>
          <p:cNvPicPr>
            <a:picLocks noChangeAspect="1" noChangeArrowheads="1"/>
          </p:cNvPicPr>
          <p:nvPr/>
        </p:nvPicPr>
        <p:blipFill>
          <a:blip r:embed="rId3" cstate="print"/>
          <a:srcRect/>
          <a:stretch>
            <a:fillRect/>
          </a:stretch>
        </p:blipFill>
        <p:spPr bwMode="auto">
          <a:xfrm>
            <a:off x="0" y="0"/>
            <a:ext cx="6526953" cy="4352080"/>
          </a:xfrm>
          <a:prstGeom prst="rect">
            <a:avLst/>
          </a:prstGeom>
          <a:noFill/>
        </p:spPr>
      </p:pic>
      <p:pic>
        <p:nvPicPr>
          <p:cNvPr id="1027" name="Picture 3" descr="Y:\GitHub\Weekendschool-Natuurkunde-Physics\Beroepen\Foto's\BrugMilau2.jpg"/>
          <p:cNvPicPr>
            <a:picLocks noChangeAspect="1" noChangeArrowheads="1"/>
          </p:cNvPicPr>
          <p:nvPr/>
        </p:nvPicPr>
        <p:blipFill>
          <a:blip r:embed="rId4" cstate="print"/>
          <a:srcRect/>
          <a:stretch>
            <a:fillRect/>
          </a:stretch>
        </p:blipFill>
        <p:spPr bwMode="auto">
          <a:xfrm>
            <a:off x="4495387" y="2046361"/>
            <a:ext cx="4648613" cy="309713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Afbeelding 1" descr="Afbeelding met tekst, schermopname, ontwerp&#10;&#10;Automatisch gegenereerde beschrijving">
            <a:extLst>
              <a:ext uri="{FF2B5EF4-FFF2-40B4-BE49-F238E27FC236}">
                <a16:creationId xmlns:a16="http://schemas.microsoft.com/office/drawing/2014/main" id="{A527635F-1B14-3507-91F1-7562794061DE}"/>
              </a:ext>
            </a:extLst>
          </p:cNvPr>
          <p:cNvPicPr>
            <a:picLocks noChangeAspect="1"/>
          </p:cNvPicPr>
          <p:nvPr/>
        </p:nvPicPr>
        <p:blipFill rotWithShape="1">
          <a:blip r:embed="rId2"/>
          <a:srcRect b="1438"/>
          <a:stretch/>
        </p:blipFill>
        <p:spPr>
          <a:xfrm>
            <a:off x="92037" y="86803"/>
            <a:ext cx="8953989" cy="4964174"/>
          </a:xfrm>
          <a:prstGeom prst="rect">
            <a:avLst/>
          </a:prstGeom>
        </p:spPr>
      </p:pic>
    </p:spTree>
    <p:extLst>
      <p:ext uri="{BB962C8B-B14F-4D97-AF65-F5344CB8AC3E}">
        <p14:creationId xmlns:p14="http://schemas.microsoft.com/office/powerpoint/2010/main" val="786692054"/>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14585</TotalTime>
  <Words>1060</Words>
  <Application>Microsoft Office PowerPoint</Application>
  <PresentationFormat>Diavoorstelling (16:9)</PresentationFormat>
  <Paragraphs>232</Paragraphs>
  <Slides>14</Slides>
  <Notes>5</Notes>
  <HiddenSlides>3</HiddenSlides>
  <MMClips>0</MMClips>
  <ScaleCrop>false</ScaleCrop>
  <HeadingPairs>
    <vt:vector size="4" baseType="variant">
      <vt:variant>
        <vt:lpstr>Thema</vt:lpstr>
      </vt:variant>
      <vt:variant>
        <vt:i4>1</vt:i4>
      </vt:variant>
      <vt:variant>
        <vt:lpstr>Diatitels</vt:lpstr>
      </vt:variant>
      <vt:variant>
        <vt:i4>14</vt:i4>
      </vt:variant>
    </vt:vector>
  </HeadingPairs>
  <TitlesOfParts>
    <vt:vector size="15" baseType="lpstr">
      <vt:lpstr>Office-thema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Natuurkunde / biologie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Frank Vermunt</cp:lastModifiedBy>
  <cp:revision>94</cp:revision>
  <dcterms:created xsi:type="dcterms:W3CDTF">2019-02-16T11:50:46Z</dcterms:created>
  <dcterms:modified xsi:type="dcterms:W3CDTF">2023-11-19T09:50:05Z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